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9"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5364" autoAdjust="0"/>
  </p:normalViewPr>
  <p:slideViewPr>
    <p:cSldViewPr>
      <p:cViewPr>
        <p:scale>
          <a:sx n="66" d="100"/>
          <a:sy n="66" d="100"/>
        </p:scale>
        <p:origin x="-2040" y="1240"/>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2018/8/31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159</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113</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2018/8/31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5.wmf"/><Relationship Id="rId4" Type="http://schemas.openxmlformats.org/officeDocument/2006/relationships/oleObject" Target="../embeddings/oleObject4.bin"/></Relationships>
</file>

<file path=ppt/slides/_rels/slide1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6.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14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4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5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 Id="rId5" Type="http://schemas.openxmlformats.org/officeDocument/2006/relationships/image" Target="../media/image226.png"/><Relationship Id="rId4" Type="http://schemas.openxmlformats.org/officeDocument/2006/relationships/image" Target="../media/image225.png"/></Relationships>
</file>

<file path=ppt/slides/_rels/slide159.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 Id="rId9" Type="http://schemas.openxmlformats.org/officeDocument/2006/relationships/image" Target="../media/image233.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PowerPoint_Slide1.sldx"/></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80.gif"/><Relationship Id="rId5" Type="http://schemas.openxmlformats.org/officeDocument/2006/relationships/image" Target="../media/image79.gif"/><Relationship Id="rId4" Type="http://schemas.openxmlformats.org/officeDocument/2006/relationships/image" Target="../media/image7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oleObject" Target="../embeddings/oleObject3.bin"/><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emf"/><Relationship Id="rId10" Type="http://schemas.openxmlformats.org/officeDocument/2006/relationships/image" Target="../media/image106.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9.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 This is called </a:t>
            </a:r>
            <a:r>
              <a:rPr lang="en-US" altLang="ja-JP" sz="1600" dirty="0" err="1" smtClean="0"/>
              <a:t>BootROM</a:t>
            </a:r>
            <a:endParaRPr lang="en-US" altLang="ja-JP" sz="1600" dirty="0" smtClean="0"/>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4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a:t>
            </a:r>
            <a:r>
              <a:rPr lang="en-US" altLang="ja-JP" dirty="0" smtClean="0"/>
              <a:t>management, e.g., HDCP</a:t>
            </a:r>
            <a:endParaRPr lang="en-US" altLang="ja-JP" dirty="0"/>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a:t>
            </a:r>
            <a:r>
              <a:rPr lang="en-US" altLang="ja-JP" dirty="0" smtClean="0"/>
              <a:t>ROP</a:t>
            </a:r>
          </a:p>
          <a:p>
            <a:pPr marL="742950" lvl="1" indent="-285750">
              <a:buFont typeface="Arial" panose="020B0604020202020204" pitchFamily="34" charset="0"/>
              <a:buChar char="•"/>
            </a:pPr>
            <a:r>
              <a:rPr kumimoji="1" lang="zh-CN" altLang="en-US" dirty="0" smtClean="0"/>
              <a:t>似乎这个</a:t>
            </a:r>
            <a:r>
              <a:rPr kumimoji="1" lang="en-US" altLang="zh-CN" dirty="0" smtClean="0"/>
              <a:t>ASLR</a:t>
            </a:r>
            <a:r>
              <a:rPr kumimoji="1" lang="zh-CN" altLang="en-US" dirty="0" smtClean="0"/>
              <a:t>也并非绝对安全，在松下工作的时候看过</a:t>
            </a:r>
            <a:r>
              <a:rPr kumimoji="1" lang="en-US" altLang="zh-CN" dirty="0" smtClean="0"/>
              <a:t>PwC</a:t>
            </a:r>
            <a:r>
              <a:rPr kumimoji="1" lang="zh-CN" altLang="en-US" dirty="0" smtClean="0"/>
              <a:t>的演示，通过预先设定一个期待的</a:t>
            </a:r>
            <a:r>
              <a:rPr kumimoji="1" lang="en-US" altLang="zh-CN" dirty="0" smtClean="0"/>
              <a:t>return address</a:t>
            </a:r>
            <a:r>
              <a:rPr kumimoji="1" lang="zh-CN" altLang="en-US" dirty="0" smtClean="0"/>
              <a:t>，然后</a:t>
            </a:r>
            <a:r>
              <a:rPr kumimoji="1" lang="en-US" altLang="zh-CN" dirty="0" smtClean="0"/>
              <a:t>repeat</a:t>
            </a:r>
            <a:r>
              <a:rPr kumimoji="1" lang="zh-CN" altLang="en-US" dirty="0" smtClean="0"/>
              <a:t>执行某个</a:t>
            </a:r>
            <a:r>
              <a:rPr kumimoji="1" lang="en-US" altLang="zh-CN" dirty="0" smtClean="0"/>
              <a:t>exe</a:t>
            </a:r>
            <a:r>
              <a:rPr kumimoji="1" lang="zh-CN" altLang="en-US" dirty="0" smtClean="0"/>
              <a:t>，</a:t>
            </a:r>
            <a:r>
              <a:rPr lang="zh-CN" altLang="en-US" dirty="0" smtClean="0"/>
              <a:t>直到</a:t>
            </a:r>
            <a:r>
              <a:rPr lang="en-US" altLang="zh-CN" dirty="0" smtClean="0"/>
              <a:t>return address</a:t>
            </a:r>
            <a:r>
              <a:rPr lang="zh-CN" altLang="en-US" dirty="0" smtClean="0"/>
              <a:t>和自己的期待一样的方法，可以</a:t>
            </a:r>
            <a:r>
              <a:rPr lang="en-US" altLang="zh-CN" dirty="0" smtClean="0"/>
              <a:t>exploit</a:t>
            </a:r>
            <a:r>
              <a:rPr lang="zh-CN" altLang="en-US" dirty="0" smtClean="0"/>
              <a:t>这个</a:t>
            </a:r>
            <a:r>
              <a:rPr lang="en-US" altLang="zh-CN" smtClean="0"/>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smtClean="0">
                <a:solidFill>
                  <a:srgbClr val="FF0000"/>
                </a:solidFill>
              </a:rPr>
              <a:t>YAML</a:t>
            </a:r>
            <a:r>
              <a:rPr lang="en-US" altLang="ja-JP" dirty="0" smtClean="0"/>
              <a:t>: Google Cloud</a:t>
            </a:r>
            <a:r>
              <a:rPr lang="zh-CN" altLang="en-US" dirty="0" smtClean="0"/>
              <a:t>上用了很多</a:t>
            </a:r>
            <a:r>
              <a:rPr lang="en-US" altLang="zh-CN" dirty="0" smtClean="0"/>
              <a:t>.</a:t>
            </a:r>
            <a:r>
              <a:rPr lang="en-US" altLang="zh-CN" dirty="0" err="1" smtClean="0"/>
              <a:t>yaml</a:t>
            </a:r>
            <a:r>
              <a:rPr lang="zh-CN" altLang="en-US" dirty="0" smtClean="0"/>
              <a:t>，当作</a:t>
            </a:r>
            <a:r>
              <a:rPr lang="en-US" altLang="zh-CN" dirty="0" smtClean="0"/>
              <a:t>configuration file</a:t>
            </a:r>
          </a:p>
          <a:p>
            <a:pPr marL="285750" indent="-285750">
              <a:buFont typeface="Arial" panose="020B0604020202020204" pitchFamily="34" charset="0"/>
              <a:buChar char="•"/>
            </a:pPr>
            <a:r>
              <a:rPr kumimoji="1" lang="en-US" altLang="zh-CN" dirty="0" smtClean="0"/>
              <a:t>Never use tabs in YAML</a:t>
            </a:r>
          </a:p>
          <a:p>
            <a:pPr marL="285750" indent="-285750">
              <a:buFont typeface="Arial" panose="020B0604020202020204" pitchFamily="34" charset="0"/>
              <a:buChar char="•"/>
            </a:pPr>
            <a:r>
              <a:rPr lang="en-US" altLang="ja-JP" dirty="0" smtClean="0"/>
              <a:t>“-”</a:t>
            </a:r>
            <a:r>
              <a:rPr lang="zh-CN" altLang="en-US" dirty="0" smtClean="0"/>
              <a:t>的位置很重要，见上图</a:t>
            </a:r>
            <a:endParaRPr lang="en-US" altLang="zh-CN" dirty="0" smtClean="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endParaRPr lang="en-US" altLang="ja-JP" dirty="0" smtClean="0"/>
          </a:p>
          <a:p>
            <a:r>
              <a:rPr lang="en-US" altLang="zh-CN" dirty="0" smtClean="0"/>
              <a:t>Python, </a:t>
            </a:r>
            <a:r>
              <a:rPr lang="en-US" altLang="zh-CN" dirty="0" err="1" smtClean="0"/>
              <a:t>Jinja</a:t>
            </a:r>
            <a:r>
              <a:rPr lang="en-US" altLang="zh-CN" dirty="0" smtClean="0"/>
              <a:t>, YAML</a:t>
            </a:r>
            <a:r>
              <a:rPr lang="zh-CN" altLang="en-US" dirty="0" smtClean="0"/>
              <a:t>经常并用，其具体责任是</a:t>
            </a:r>
            <a:r>
              <a:rPr lang="en-US" altLang="zh-CN" dirty="0" smtClean="0"/>
              <a:t>(GCP</a:t>
            </a:r>
            <a:r>
              <a:rPr lang="zh-CN" altLang="en-US" dirty="0" smtClean="0"/>
              <a:t>中经常有这种</a:t>
            </a:r>
            <a:r>
              <a:rPr lang="en-US" altLang="zh-CN" dirty="0" smtClean="0"/>
              <a:t>deployment</a:t>
            </a:r>
            <a:r>
              <a:rPr lang="zh-CN" altLang="en-US" smtClean="0"/>
              <a:t>，需要再详细看一下</a:t>
            </a:r>
            <a:r>
              <a:rPr lang="en-US" altLang="zh-CN" smtClean="0"/>
              <a:t>)</a:t>
            </a:r>
            <a:endParaRPr lang="en-US" altLang="zh-CN" dirty="0" smtClean="0"/>
          </a:p>
          <a:p>
            <a:pPr marL="285750" indent="-285750" fontAlgn="base">
              <a:buFont typeface="Arial" panose="020B0604020202020204" pitchFamily="34" charset="0"/>
              <a:buChar char="•"/>
            </a:pPr>
            <a:r>
              <a:rPr lang="en-US" altLang="ja-JP" dirty="0"/>
              <a:t>Jinja2 template with your configuration “skeleton</a:t>
            </a:r>
            <a:r>
              <a:rPr lang="en-US" altLang="ja-JP" dirty="0" smtClean="0"/>
              <a:t>”, </a:t>
            </a:r>
            <a:r>
              <a:rPr lang="en-US" altLang="ja-JP" dirty="0" err="1" smtClean="0"/>
              <a:t>Jinja</a:t>
            </a:r>
            <a:r>
              <a:rPr lang="zh-CN" altLang="en-US" dirty="0" smtClean="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a:t>
            </a:r>
            <a:r>
              <a:rPr lang="en-US" altLang="ja-JP" dirty="0" smtClean="0"/>
              <a:t>configuration, </a:t>
            </a:r>
            <a:r>
              <a:rPr lang="en-US" altLang="zh-CN" dirty="0" smtClean="0"/>
              <a:t>YAML</a:t>
            </a:r>
            <a:r>
              <a:rPr lang="zh-CN" altLang="en-US" dirty="0" smtClean="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a:t>
            </a:r>
            <a:r>
              <a:rPr lang="en-US" altLang="ja-JP" dirty="0" smtClean="0"/>
              <a:t>template,</a:t>
            </a:r>
            <a:endParaRPr lang="en-US" altLang="ja-JP" dirty="0"/>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smtClean="0"/>
              <a:t>有</a:t>
            </a:r>
            <a:r>
              <a:rPr kumimoji="1" lang="en-US" altLang="zh-CN" sz="1600" b="1" dirty="0" smtClean="0">
                <a:solidFill>
                  <a:srgbClr val="FF0000"/>
                </a:solidFill>
              </a:rPr>
              <a:t>MMU</a:t>
            </a:r>
            <a:r>
              <a:rPr kumimoji="1" lang="zh-CN" altLang="en-US" sz="1600" dirty="0" smtClean="0"/>
              <a:t>和</a:t>
            </a:r>
            <a:r>
              <a:rPr kumimoji="1" lang="en-US" altLang="zh-CN" sz="1600" b="1" dirty="0" smtClean="0">
                <a:solidFill>
                  <a:srgbClr val="FF0000"/>
                </a:solidFill>
              </a:rPr>
              <a:t>IOMMU</a:t>
            </a:r>
            <a:r>
              <a:rPr kumimoji="1" lang="zh-CN" altLang="en-US" sz="1600" dirty="0" smtClean="0"/>
              <a:t>，两个不同</a:t>
            </a:r>
            <a:endParaRPr kumimoji="1" lang="en-US" altLang="zh-CN" sz="1600" dirty="0" smtClean="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t>
            </a:r>
            <a:r>
              <a:rPr lang="en-US" altLang="zh-CN" sz="1600" dirty="0" smtClean="0"/>
              <a:t>addresses, MMU</a:t>
            </a:r>
            <a:r>
              <a:rPr lang="zh-CN" altLang="en-US" sz="1600" dirty="0" smtClean="0"/>
              <a:t>主要是对</a:t>
            </a:r>
            <a:r>
              <a:rPr lang="en-US" altLang="zh-CN" sz="1600" dirty="0" smtClean="0"/>
              <a:t>CPU</a:t>
            </a:r>
            <a:r>
              <a:rPr lang="zh-CN" altLang="en-US" sz="1600" dirty="0" smtClean="0"/>
              <a:t>起作用的</a:t>
            </a:r>
            <a:endParaRPr lang="en-US" altLang="zh-CN" sz="1600" dirty="0" smtClean="0"/>
          </a:p>
          <a:p>
            <a:pPr marL="285750" indent="-285750">
              <a:buFont typeface="Arial" panose="020B0604020202020204" pitchFamily="34" charset="0"/>
              <a:buChar char="•"/>
            </a:pPr>
            <a:r>
              <a:rPr kumimoji="1" lang="en-US" altLang="zh-CN" sz="1600" dirty="0" smtClean="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t>
            </a:r>
            <a:r>
              <a:rPr lang="en-US" altLang="ja-JP" sz="1600" dirty="0" smtClean="0"/>
              <a:t>addresses, </a:t>
            </a:r>
            <a:r>
              <a:rPr lang="en-US" altLang="zh-CN" sz="1600" dirty="0" smtClean="0"/>
              <a:t>IOMMU</a:t>
            </a:r>
            <a:r>
              <a:rPr lang="zh-CN" altLang="en-US" sz="1600" dirty="0" smtClean="0"/>
              <a:t>是对周边</a:t>
            </a:r>
            <a:r>
              <a:rPr lang="en-US" altLang="zh-CN" sz="1600" dirty="0" smtClean="0"/>
              <a:t>device</a:t>
            </a:r>
            <a:r>
              <a:rPr lang="zh-CN" altLang="en-US" sz="1600" dirty="0" smtClean="0"/>
              <a:t>起作用的</a:t>
            </a:r>
            <a:endParaRPr lang="en-US" altLang="zh-CN" sz="1600" dirty="0" smtClean="0"/>
          </a:p>
          <a:p>
            <a:pPr marL="742950" lvl="1" indent="-285750">
              <a:buFont typeface="Arial" panose="020B0604020202020204" pitchFamily="34" charset="0"/>
              <a:buChar char="•"/>
            </a:pPr>
            <a:r>
              <a:rPr lang="en-US" altLang="ja-JP" sz="1600" dirty="0"/>
              <a:t>Some units also provide memory protection from faulty or malicious </a:t>
            </a:r>
            <a:r>
              <a:rPr lang="en-US" altLang="ja-JP" sz="1600" dirty="0" smtClean="0"/>
              <a:t>devices, </a:t>
            </a:r>
            <a:r>
              <a:rPr lang="zh-CN" altLang="en-US" sz="1600" dirty="0" smtClean="0"/>
              <a:t>在</a:t>
            </a:r>
            <a:r>
              <a:rPr lang="en-US" altLang="zh-CN" sz="1600" dirty="0" smtClean="0"/>
              <a:t>security</a:t>
            </a:r>
            <a:r>
              <a:rPr lang="zh-CN" altLang="en-US" sz="1600" dirty="0" smtClean="0"/>
              <a:t>面上来讲，有些</a:t>
            </a:r>
            <a:r>
              <a:rPr lang="en-US" altLang="zh-CN" sz="1600" dirty="0" smtClean="0"/>
              <a:t>IOMMU</a:t>
            </a:r>
            <a:r>
              <a:rPr lang="zh-CN" altLang="en-US" sz="1600" dirty="0" smtClean="0"/>
              <a:t>可以提供</a:t>
            </a:r>
            <a:r>
              <a:rPr lang="en-US" altLang="zh-CN" sz="1600" dirty="0" smtClean="0"/>
              <a:t>memory</a:t>
            </a:r>
            <a:r>
              <a:rPr lang="en-US" altLang="zh-CN" sz="1600" dirty="0"/>
              <a:t> </a:t>
            </a:r>
            <a:r>
              <a:rPr lang="en-US" altLang="zh-CN" sz="1600" dirty="0" smtClean="0"/>
              <a:t>address access control</a:t>
            </a:r>
          </a:p>
        </p:txBody>
      </p:sp>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smtClean="0"/>
              <a:t>这张</a:t>
            </a:r>
            <a:r>
              <a:rPr lang="en-US" altLang="zh-CN" sz="1200" dirty="0" smtClean="0"/>
              <a:t>slide</a:t>
            </a:r>
            <a:r>
              <a:rPr lang="zh-CN" altLang="en-US" sz="1200" dirty="0" smtClean="0"/>
              <a:t>主要是给出一些车企给出的</a:t>
            </a:r>
            <a:r>
              <a:rPr lang="en-US" altLang="zh-CN" sz="1200" dirty="0" smtClean="0"/>
              <a:t>security requirement</a:t>
            </a:r>
            <a:r>
              <a:rPr lang="zh-CN" altLang="en-US" sz="1200" dirty="0" smtClean="0"/>
              <a:t>的例子，目的让自己对</a:t>
            </a:r>
            <a:r>
              <a:rPr lang="en-US" altLang="zh-CN" sz="1200" dirty="0" smtClean="0"/>
              <a:t>requirement</a:t>
            </a:r>
            <a:r>
              <a:rPr lang="zh-CN" altLang="en-US" sz="1200" dirty="0" smtClean="0"/>
              <a:t>有一个初步认识</a:t>
            </a:r>
            <a:endParaRPr lang="en-US" altLang="zh-CN" sz="1200" dirty="0" smtClean="0"/>
          </a:p>
          <a:p>
            <a:endParaRPr lang="en-US" altLang="zh-CN" sz="1200" dirty="0" smtClean="0"/>
          </a:p>
          <a:p>
            <a:r>
              <a:rPr lang="zh-CN" altLang="en-US" sz="1200" dirty="0" smtClean="0"/>
              <a:t>以下</a:t>
            </a:r>
            <a:r>
              <a:rPr lang="zh-CN" altLang="en-US" sz="1200" dirty="0"/>
              <a:t>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smtClean="0"/>
              <a:t>…</a:t>
            </a:r>
          </a:p>
          <a:p>
            <a:r>
              <a:rPr lang="en-US" altLang="ja-JP" sz="1200" dirty="0" smtClean="0"/>
              <a:t>-----------------------------------</a:t>
            </a:r>
            <a:endParaRPr lang="en-US" altLang="ja-JP" sz="1200" dirty="0"/>
          </a:p>
          <a:p>
            <a:r>
              <a:rPr lang="zh-CN" altLang="en-US" sz="1200" dirty="0"/>
              <a:t>以下</a:t>
            </a:r>
            <a:r>
              <a:rPr lang="zh-CN" altLang="en-US" sz="1200" dirty="0" smtClean="0"/>
              <a:t>是</a:t>
            </a:r>
            <a:r>
              <a:rPr lang="en-US" altLang="zh-CN" sz="1200" dirty="0" smtClean="0"/>
              <a:t>Toyota North America</a:t>
            </a:r>
            <a:r>
              <a:rPr lang="zh-CN" altLang="en-US" sz="1200" dirty="0" smtClean="0"/>
              <a:t>的</a:t>
            </a:r>
            <a:r>
              <a:rPr lang="en-US" altLang="zh-CN" sz="1200" dirty="0" smtClean="0"/>
              <a:t>security requirement</a:t>
            </a:r>
            <a:r>
              <a:rPr lang="zh-CN" altLang="en-US" sz="1200" dirty="0" smtClean="0"/>
              <a:t>，其视点是从硬件和软件两个方面分类的</a:t>
            </a:r>
            <a:endParaRPr lang="en-US" altLang="zh-CN" sz="1200" dirty="0" smtClean="0"/>
          </a:p>
          <a:p>
            <a:r>
              <a:rPr lang="zh-CN" altLang="en-US" sz="1200" dirty="0"/>
              <a:t>只做参考</a:t>
            </a:r>
            <a:endParaRPr lang="en-US" altLang="zh-CN" sz="1200" dirty="0" smtClean="0"/>
          </a:p>
          <a:p>
            <a:pPr marL="171450" indent="-171450">
              <a:buFont typeface="Arial" panose="020B0604020202020204" pitchFamily="34" charset="0"/>
              <a:buChar char="•"/>
            </a:pPr>
            <a:r>
              <a:rPr lang="en-US" altLang="zh-CN" sz="1200" dirty="0" smtClean="0"/>
              <a:t>Secure boot</a:t>
            </a:r>
          </a:p>
          <a:p>
            <a:pPr marL="628650" lvl="1" indent="-171450">
              <a:buFont typeface="Arial" panose="020B0604020202020204" pitchFamily="34" charset="0"/>
              <a:buChar char="•"/>
            </a:pPr>
            <a:r>
              <a:rPr lang="zh-CN" altLang="en-US" sz="1200" dirty="0" smtClean="0"/>
              <a:t>在</a:t>
            </a:r>
            <a:r>
              <a:rPr lang="en-US" altLang="zh-CN" sz="1200" dirty="0" smtClean="0"/>
              <a:t>root of trust (e.g., </a:t>
            </a:r>
            <a:r>
              <a:rPr lang="en-US" altLang="zh-CN" sz="1200" dirty="0" err="1" smtClean="0"/>
              <a:t>eFuse</a:t>
            </a:r>
            <a:r>
              <a:rPr lang="en-US" altLang="zh-CN" sz="1200" dirty="0" smtClean="0"/>
              <a:t>)</a:t>
            </a:r>
            <a:r>
              <a:rPr lang="zh-CN" altLang="en-US" sz="1200" dirty="0" smtClean="0"/>
              <a:t>中能存几个</a:t>
            </a:r>
            <a:r>
              <a:rPr lang="en-US" altLang="zh-CN" sz="1200" dirty="0" smtClean="0"/>
              <a:t>key</a:t>
            </a:r>
          </a:p>
          <a:p>
            <a:pPr marL="628650" lvl="1" indent="-171450">
              <a:buFont typeface="Arial" panose="020B0604020202020204" pitchFamily="34" charset="0"/>
              <a:buChar char="•"/>
            </a:pPr>
            <a:r>
              <a:rPr lang="en-US" altLang="zh-CN" sz="1200" dirty="0" smtClean="0"/>
              <a:t>Secure boot</a:t>
            </a:r>
            <a:r>
              <a:rPr lang="zh-CN" altLang="en-US" sz="1200" dirty="0" smtClean="0"/>
              <a:t>的</a:t>
            </a:r>
            <a:r>
              <a:rPr lang="en-US" altLang="zh-CN" sz="1200" dirty="0" smtClean="0"/>
              <a:t>flow</a:t>
            </a:r>
            <a:r>
              <a:rPr lang="zh-CN" altLang="en-US" sz="1200" dirty="0" smtClean="0"/>
              <a:t>应该遵守</a:t>
            </a:r>
            <a:r>
              <a:rPr lang="en-US" altLang="zh-CN" sz="1200" dirty="0" smtClean="0"/>
              <a:t>xxx standard (e.g., UEFI 2.7)</a:t>
            </a:r>
          </a:p>
          <a:p>
            <a:pPr marL="171450" indent="-171450">
              <a:buFont typeface="Arial" panose="020B0604020202020204" pitchFamily="34" charset="0"/>
              <a:buChar char="•"/>
            </a:pPr>
            <a:r>
              <a:rPr lang="en-US" altLang="zh-CN" sz="1200" dirty="0" smtClean="0"/>
              <a:t>Access control</a:t>
            </a:r>
          </a:p>
          <a:p>
            <a:pPr marL="628650" lvl="1" indent="-171450">
              <a:buFont typeface="Arial" panose="020B0604020202020204" pitchFamily="34" charset="0"/>
              <a:buChar char="•"/>
            </a:pPr>
            <a:r>
              <a:rPr lang="en-US" altLang="zh-CN" sz="1200" dirty="0" smtClean="0"/>
              <a:t>Access control module</a:t>
            </a:r>
            <a:r>
              <a:rPr lang="zh-CN" altLang="en-US" sz="1200" dirty="0" smtClean="0"/>
              <a:t>在系统的那个层面上，</a:t>
            </a:r>
            <a:r>
              <a:rPr lang="en-US" altLang="zh-CN" sz="1200" dirty="0" smtClean="0"/>
              <a:t>e.g., ARM</a:t>
            </a:r>
            <a:r>
              <a:rPr lang="zh-CN" altLang="en-US" sz="1200" dirty="0" smtClean="0"/>
              <a:t>构架的话</a:t>
            </a:r>
            <a:r>
              <a:rPr lang="en-US" altLang="zh-CN" sz="1200" dirty="0" smtClean="0"/>
              <a:t>Toyota</a:t>
            </a:r>
            <a:r>
              <a:rPr lang="zh-CN" altLang="en-US" sz="1200" dirty="0" smtClean="0"/>
              <a:t>要求在</a:t>
            </a:r>
            <a:r>
              <a:rPr lang="en-US" altLang="zh-CN" sz="1200" dirty="0" smtClean="0"/>
              <a:t>EL2</a:t>
            </a:r>
            <a:r>
              <a:rPr lang="zh-CN" altLang="en-US" sz="1200" dirty="0" smtClean="0"/>
              <a:t>上</a:t>
            </a:r>
            <a:endParaRPr lang="en-US" altLang="zh-CN" sz="1200" dirty="0" smtClean="0"/>
          </a:p>
          <a:p>
            <a:pPr marL="628650" lvl="1" indent="-171450">
              <a:buFont typeface="Arial" panose="020B0604020202020204" pitchFamily="34" charset="0"/>
              <a:buChar char="•"/>
            </a:pPr>
            <a:r>
              <a:rPr lang="en-US" altLang="zh-CN" sz="1200" dirty="0" smtClean="0"/>
              <a:t>Access policy</a:t>
            </a:r>
            <a:r>
              <a:rPr lang="zh-CN" altLang="en-US" sz="1200" dirty="0" smtClean="0"/>
              <a:t>能否</a:t>
            </a:r>
            <a:r>
              <a:rPr lang="en-US" altLang="zh-CN" sz="1200" dirty="0" smtClean="0"/>
              <a:t>dynamically change</a:t>
            </a:r>
            <a:r>
              <a:rPr lang="zh-CN" altLang="en-US" sz="1200" dirty="0" smtClean="0"/>
              <a:t>，能的话可能是</a:t>
            </a:r>
            <a:r>
              <a:rPr lang="en-US" altLang="zh-CN" sz="1200" dirty="0" smtClean="0"/>
              <a:t>security</a:t>
            </a:r>
            <a:r>
              <a:rPr lang="zh-CN" altLang="en-US" sz="1200" dirty="0" smtClean="0"/>
              <a:t>隐患</a:t>
            </a:r>
            <a:endParaRPr lang="en-US" altLang="zh-CN" sz="1200" dirty="0" smtClean="0"/>
          </a:p>
          <a:p>
            <a:pPr marL="171450" indent="-171450">
              <a:buFont typeface="Arial" panose="020B0604020202020204" pitchFamily="34" charset="0"/>
              <a:buChar char="•"/>
            </a:pPr>
            <a:r>
              <a:rPr lang="en-US" altLang="zh-CN" sz="1200" dirty="0" smtClean="0"/>
              <a:t>Key management</a:t>
            </a:r>
          </a:p>
          <a:p>
            <a:pPr marL="628650" lvl="1" indent="-171450">
              <a:buFont typeface="Arial" panose="020B0604020202020204" pitchFamily="34" charset="0"/>
              <a:buChar char="•"/>
            </a:pPr>
            <a:r>
              <a:rPr lang="zh-CN" altLang="en-US" sz="1200" dirty="0" smtClean="0"/>
              <a:t>在</a:t>
            </a:r>
            <a:r>
              <a:rPr lang="en-US" altLang="zh-CN" sz="1200" dirty="0" smtClean="0"/>
              <a:t>Debug/Release</a:t>
            </a:r>
            <a:r>
              <a:rPr lang="zh-CN" altLang="en-US" sz="1200" dirty="0" smtClean="0"/>
              <a:t>时，</a:t>
            </a:r>
            <a:r>
              <a:rPr lang="en-US" altLang="zh-CN" sz="1200" dirty="0" smtClean="0"/>
              <a:t>key</a:t>
            </a:r>
            <a:r>
              <a:rPr lang="zh-CN" altLang="en-US" sz="1200" dirty="0" smtClean="0"/>
              <a:t>的管理</a:t>
            </a:r>
            <a:r>
              <a:rPr lang="en-US" altLang="zh-CN" sz="1200" dirty="0" smtClean="0"/>
              <a:t>(which key is readable)</a:t>
            </a:r>
          </a:p>
          <a:p>
            <a:pPr marL="171450" indent="-171450">
              <a:buFont typeface="Arial" panose="020B0604020202020204" pitchFamily="34" charset="0"/>
              <a:buChar char="•"/>
            </a:pPr>
            <a:r>
              <a:rPr lang="en-US" altLang="zh-CN" sz="1200" dirty="0" smtClean="0"/>
              <a:t>Crypto Engine</a:t>
            </a:r>
          </a:p>
          <a:p>
            <a:pPr marL="628650" lvl="1" indent="-171450">
              <a:buFont typeface="Arial" panose="020B0604020202020204" pitchFamily="34" charset="0"/>
              <a:buChar char="•"/>
            </a:pPr>
            <a:r>
              <a:rPr lang="zh-CN" altLang="en-US" sz="1200" dirty="0" smtClean="0"/>
              <a:t>应该遵守</a:t>
            </a:r>
            <a:r>
              <a:rPr lang="en-US" altLang="zh-CN" sz="1200" dirty="0" smtClean="0"/>
              <a:t>FIPS 140</a:t>
            </a:r>
            <a:r>
              <a:rPr lang="zh-CN" altLang="en-US" sz="1200" dirty="0"/>
              <a:t>什么</a:t>
            </a:r>
            <a:r>
              <a:rPr lang="zh-CN" altLang="en-US" sz="1200" dirty="0" smtClean="0"/>
              <a:t>的</a:t>
            </a:r>
            <a:r>
              <a:rPr lang="en-US" altLang="zh-CN" sz="1200" dirty="0" smtClean="0"/>
              <a:t>standard</a:t>
            </a:r>
          </a:p>
          <a:p>
            <a:pPr marL="171450" indent="-171450">
              <a:buFont typeface="Arial" panose="020B0604020202020204" pitchFamily="34" charset="0"/>
              <a:buChar char="•"/>
            </a:pPr>
            <a:r>
              <a:rPr lang="en-US" altLang="zh-CN" sz="1200" dirty="0" smtClean="0"/>
              <a:t>Secure debug</a:t>
            </a:r>
          </a:p>
          <a:p>
            <a:pPr marL="628650" lvl="1" indent="-171450">
              <a:buFont typeface="Arial" panose="020B0604020202020204" pitchFamily="34" charset="0"/>
              <a:buChar char="•"/>
            </a:pPr>
            <a:r>
              <a:rPr lang="en-US" altLang="zh-CN" sz="1200" dirty="0" smtClean="0"/>
              <a:t>Close debug ports after release</a:t>
            </a:r>
          </a:p>
          <a:p>
            <a:pPr marL="628650" lvl="1" indent="-171450">
              <a:buFont typeface="Arial" panose="020B0604020202020204" pitchFamily="34" charset="0"/>
              <a:buChar char="•"/>
            </a:pPr>
            <a:r>
              <a:rPr lang="en-US" altLang="zh-CN" sz="1200" dirty="0" smtClean="0"/>
              <a:t>Need authentication when debugging, etc.</a:t>
            </a:r>
          </a:p>
          <a:p>
            <a:pPr marL="171450" indent="-171450">
              <a:buFont typeface="Arial" panose="020B0604020202020204" pitchFamily="34" charset="0"/>
              <a:buChar char="•"/>
            </a:pPr>
            <a:r>
              <a:rPr lang="en-US" altLang="zh-CN" sz="1200" dirty="0" smtClean="0"/>
              <a:t>Security performance</a:t>
            </a:r>
          </a:p>
          <a:p>
            <a:pPr marL="628650" lvl="1" indent="-171450">
              <a:buFont typeface="Arial" panose="020B0604020202020204" pitchFamily="34" charset="0"/>
              <a:buChar char="•"/>
            </a:pPr>
            <a:r>
              <a:rPr lang="zh-CN" altLang="en-US" sz="1200" dirty="0"/>
              <a:t>比如</a:t>
            </a:r>
            <a:r>
              <a:rPr lang="en-US" altLang="zh-CN" sz="1200" dirty="0" err="1" smtClean="0"/>
              <a:t>TrustZone</a:t>
            </a:r>
            <a:r>
              <a:rPr lang="zh-CN" altLang="en-US" sz="1200" dirty="0" smtClean="0"/>
              <a:t>的写入</a:t>
            </a:r>
            <a:r>
              <a:rPr lang="en-US" altLang="zh-CN" sz="1200" dirty="0" smtClean="0"/>
              <a:t>/</a:t>
            </a:r>
            <a:r>
              <a:rPr lang="zh-CN" altLang="en-US" sz="1200" dirty="0" smtClean="0"/>
              <a:t>读出速度应该小于</a:t>
            </a:r>
            <a:r>
              <a:rPr lang="en-US" altLang="zh-CN" sz="1200" dirty="0" smtClean="0"/>
              <a:t>50 us</a:t>
            </a:r>
          </a:p>
          <a:p>
            <a:pPr marL="171450" indent="-171450">
              <a:buFont typeface="Arial" panose="020B0604020202020204" pitchFamily="34" charset="0"/>
              <a:buChar char="•"/>
            </a:pPr>
            <a:r>
              <a:rPr lang="en-US" altLang="zh-CN" sz="1200" dirty="0" smtClean="0"/>
              <a:t>Secure storage</a:t>
            </a:r>
          </a:p>
          <a:p>
            <a:pPr marL="628650" lvl="1" indent="-171450">
              <a:buFont typeface="Arial" panose="020B0604020202020204" pitchFamily="34" charset="0"/>
              <a:buChar char="•"/>
            </a:pPr>
            <a:r>
              <a:rPr lang="en-US" altLang="zh-CN" sz="1200" dirty="0" smtClean="0"/>
              <a:t>Follow TCG OPAL 2.0 standard (</a:t>
            </a:r>
            <a:r>
              <a:rPr lang="zh-CN" altLang="en-US" sz="1200" dirty="0" smtClean="0"/>
              <a:t>这个似乎是定义</a:t>
            </a:r>
            <a:r>
              <a:rPr lang="en-US" altLang="zh-CN" sz="1200" dirty="0" smtClean="0"/>
              <a:t>SSD</a:t>
            </a:r>
            <a:r>
              <a:rPr lang="zh-CN" altLang="en-US" sz="1200" dirty="0" smtClean="0"/>
              <a:t>拥有硬件上的加密功能，能将得到的数据加密后再保存</a:t>
            </a:r>
            <a:r>
              <a:rPr lang="en-US" altLang="zh-CN" sz="1200" dirty="0" smtClean="0"/>
              <a:t>)</a:t>
            </a:r>
          </a:p>
          <a:p>
            <a:pPr marL="171450" indent="-171450">
              <a:buFont typeface="Arial" panose="020B0604020202020204" pitchFamily="34" charset="0"/>
              <a:buChar char="•"/>
            </a:pPr>
            <a:r>
              <a:rPr lang="en-US" altLang="zh-CN" sz="1200" dirty="0" smtClean="0"/>
              <a:t>Etc.</a:t>
            </a:r>
          </a:p>
          <a:p>
            <a:pPr marL="171450" indent="-171450">
              <a:buFont typeface="Arial" panose="020B0604020202020204" pitchFamily="34" charset="0"/>
              <a:buChar char="•"/>
            </a:pPr>
            <a:endParaRPr lang="en-US" altLang="zh-CN" sz="1200" dirty="0" smtClean="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smtClean="0">
                <a:latin typeface="Meiryo UI" panose="020B0604030504040204" pitchFamily="50" charset="-128"/>
                <a:ea typeface="Meiryo UI" panose="020B0604030504040204" pitchFamily="50" charset="-128"/>
              </a:rPr>
              <a:t>以下是</a:t>
            </a:r>
            <a:r>
              <a:rPr lang="en-US" altLang="zh-CN" sz="1200" dirty="0" smtClean="0">
                <a:latin typeface="Meiryo UI" panose="020B0604030504040204" pitchFamily="50" charset="-128"/>
                <a:ea typeface="Meiryo UI" panose="020B0604030504040204" pitchFamily="50" charset="-128"/>
              </a:rPr>
              <a:t>Toyota JAPAN</a:t>
            </a:r>
            <a:r>
              <a:rPr lang="zh-CN" altLang="en-US" sz="1200" dirty="0" smtClean="0">
                <a:latin typeface="Meiryo UI" panose="020B0604030504040204" pitchFamily="50" charset="-128"/>
                <a:ea typeface="Meiryo UI" panose="020B0604030504040204" pitchFamily="50" charset="-128"/>
              </a:rPr>
              <a:t>的</a:t>
            </a:r>
            <a:r>
              <a:rPr lang="en-US" altLang="zh-CN" sz="1200" dirty="0" smtClean="0">
                <a:latin typeface="Meiryo UI" panose="020B0604030504040204" pitchFamily="50" charset="-128"/>
                <a:ea typeface="Meiryo UI" panose="020B0604030504040204" pitchFamily="50" charset="-128"/>
              </a:rPr>
              <a:t>security</a:t>
            </a:r>
            <a:r>
              <a:rPr lang="zh-CN" altLang="en-US" sz="1200" dirty="0" smtClean="0">
                <a:latin typeface="Meiryo UI" panose="020B0604030504040204" pitchFamily="50" charset="-128"/>
                <a:ea typeface="Meiryo UI" panose="020B0604030504040204" pitchFamily="50" charset="-128"/>
              </a:rPr>
              <a:t>要件，感觉这个写的更有条理</a:t>
            </a:r>
            <a:endParaRPr lang="en-US" altLang="zh-CN" sz="1200" dirty="0" smtClean="0">
              <a:latin typeface="Meiryo UI" panose="020B0604030504040204" pitchFamily="50" charset="-128"/>
              <a:ea typeface="Meiryo UI" panose="020B0604030504040204" pitchFamily="50" charset="-128"/>
            </a:endParaRPr>
          </a:p>
          <a:p>
            <a:r>
              <a:rPr lang="en-US" altLang="zh-CN"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TCG TPM2.0 </a:t>
            </a:r>
            <a:r>
              <a:rPr lang="en-US" altLang="ja-JP" sz="1200" dirty="0" err="1" smtClean="0">
                <a:latin typeface="Meiryo UI" panose="020B0604030504040204" pitchFamily="50" charset="-128"/>
                <a:ea typeface="Meiryo UI" panose="020B0604030504040204" pitchFamily="50" charset="-128"/>
              </a:rPr>
              <a:t>Librart</a:t>
            </a:r>
            <a:r>
              <a:rPr lang="ja-JP" altLang="en-US" sz="1200" dirty="0" smtClean="0">
                <a:latin typeface="Meiryo UI" panose="020B0604030504040204" pitchFamily="50" charset="-128"/>
                <a:ea typeface="Meiryo UI" panose="020B0604030504040204" pitchFamily="50" charset="-128"/>
              </a:rPr>
              <a:t>仕様に準拠したセキュリティチップを採用する</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暗号鍵運用</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脆弱性対策</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暗号アルゴリズムに対して</a:t>
            </a:r>
            <a:r>
              <a:rPr lang="en-US" altLang="ja-JP" sz="1200" dirty="0" smtClean="0">
                <a:latin typeface="Meiryo UI" panose="020B0604030504040204" pitchFamily="50" charset="-128"/>
                <a:ea typeface="Meiryo UI" panose="020B0604030504040204" pitchFamily="50" charset="-128"/>
              </a:rPr>
              <a:t>CAVP</a:t>
            </a:r>
            <a:r>
              <a:rPr lang="ja-JP" altLang="en-US" sz="1200" dirty="0" smtClean="0">
                <a:latin typeface="Meiryo UI" panose="020B0604030504040204" pitchFamily="50" charset="-128"/>
                <a:ea typeface="Meiryo UI" panose="020B0604030504040204" pitchFamily="50" charset="-128"/>
              </a:rPr>
              <a:t>相当の動作確認をする</a:t>
            </a:r>
            <a:r>
              <a:rPr lang="en-US" altLang="ja-JP" sz="1200" dirty="0" smtClean="0">
                <a:latin typeface="Meiryo UI" panose="020B0604030504040204" pitchFamily="50" charset="-128"/>
                <a:ea typeface="Meiryo UI" panose="020B0604030504040204" pitchFamily="50" charset="-128"/>
              </a:rPr>
              <a:t>, </a:t>
            </a:r>
            <a:r>
              <a:rPr lang="fr-FR" altLang="ja-JP" sz="1200" dirty="0" smtClean="0">
                <a:latin typeface="Meiryo UI" panose="020B0604030504040204" pitchFamily="50" charset="-128"/>
                <a:ea typeface="Meiryo UI" panose="020B0604030504040204" pitchFamily="50" charset="-128"/>
              </a:rPr>
              <a:t>Cryptographic Algorithm Validation Program (</a:t>
            </a:r>
            <a:r>
              <a:rPr lang="fr-FR" altLang="ja-JP" sz="1200" b="1" dirty="0" smtClean="0">
                <a:solidFill>
                  <a:srgbClr val="FF0000"/>
                </a:solidFill>
                <a:latin typeface="Meiryo UI" panose="020B0604030504040204" pitchFamily="50" charset="-128"/>
                <a:ea typeface="Meiryo UI" panose="020B0604030504040204" pitchFamily="50" charset="-128"/>
              </a:rPr>
              <a:t>CAVP</a:t>
            </a:r>
            <a:r>
              <a:rPr lang="fr-FR" altLang="ja-JP" sz="1200" dirty="0" smtClean="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乱数生成器に対して</a:t>
            </a:r>
            <a:r>
              <a:rPr lang="en-US" altLang="ja-JP" sz="1200" dirty="0" smtClean="0">
                <a:latin typeface="Meiryo UI" panose="020B0604030504040204" pitchFamily="50" charset="-128"/>
                <a:ea typeface="Meiryo UI" panose="020B0604030504040204" pitchFamily="50" charset="-128"/>
              </a:rPr>
              <a:t>AIS31(</a:t>
            </a:r>
            <a:r>
              <a:rPr lang="ja-JP" altLang="en-US" sz="1200" dirty="0" smtClean="0">
                <a:latin typeface="Meiryo UI" panose="020B0604030504040204" pitchFamily="50" charset="-128"/>
                <a:ea typeface="Meiryo UI" panose="020B0604030504040204" pitchFamily="50" charset="-128"/>
              </a:rPr>
              <a:t>真性乱数</a:t>
            </a:r>
            <a:r>
              <a:rPr lang="en-US" altLang="ja-JP" sz="1200" dirty="0" smtClean="0">
                <a:latin typeface="Meiryo UI" panose="020B0604030504040204" pitchFamily="50" charset="-128"/>
                <a:ea typeface="Meiryo UI" panose="020B0604030504040204" pitchFamily="50" charset="-128"/>
              </a:rPr>
              <a:t>)</a:t>
            </a:r>
            <a:r>
              <a:rPr lang="ja-JP" altLang="en-US" sz="1200" dirty="0" err="1"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AIS20(</a:t>
            </a:r>
            <a:r>
              <a:rPr lang="ja-JP" altLang="en-US" sz="1200" dirty="0" smtClean="0">
                <a:latin typeface="Meiryo UI" panose="020B0604030504040204" pitchFamily="50" charset="-128"/>
                <a:ea typeface="Meiryo UI" panose="020B0604030504040204" pitchFamily="50" charset="-128"/>
              </a:rPr>
              <a:t>疑似乱数</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相当の動作確認をする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リプログラミング時には完全性をチェックする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セキュアブートを行う</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a:t>
            </a:r>
            <a:r>
              <a:rPr lang="ja-JP" altLang="en-US" sz="1200" dirty="0" smtClean="0">
                <a:latin typeface="Meiryo UI" panose="020B0604030504040204" pitchFamily="50" charset="-128"/>
                <a:ea typeface="Meiryo UI" panose="020B0604030504040204" pitchFamily="50" charset="-128"/>
              </a:rPr>
              <a:t>検知</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Firewall</a:t>
            </a:r>
            <a:r>
              <a:rPr lang="ja-JP" altLang="en-US" sz="1200" dirty="0" smtClean="0">
                <a:latin typeface="Meiryo UI" panose="020B0604030504040204" pitchFamily="50" charset="-128"/>
                <a:ea typeface="Meiryo UI" panose="020B0604030504040204" pitchFamily="50" charset="-128"/>
              </a:rPr>
              <a:t>は</a:t>
            </a:r>
            <a:r>
              <a:rPr lang="en-US" altLang="ja-JP" sz="1200" dirty="0" smtClean="0">
                <a:latin typeface="Meiryo UI" panose="020B0604030504040204" pitchFamily="50" charset="-128"/>
                <a:ea typeface="Meiryo UI" panose="020B0604030504040204" pitchFamily="50" charset="-128"/>
              </a:rPr>
              <a:t>xxx</a:t>
            </a:r>
            <a:r>
              <a:rPr lang="ja-JP" altLang="en-US" sz="1200" dirty="0" smtClean="0">
                <a:latin typeface="Meiryo UI" panose="020B0604030504040204" pitchFamily="50" charset="-128"/>
                <a:ea typeface="Meiryo UI" panose="020B0604030504040204" pitchFamily="50" charset="-128"/>
              </a:rPr>
              <a:t>の</a:t>
            </a:r>
            <a:r>
              <a:rPr lang="en-US" altLang="ja-JP" sz="1200" dirty="0" smtClean="0">
                <a:latin typeface="Meiryo UI" panose="020B0604030504040204" pitchFamily="50" charset="-128"/>
                <a:ea typeface="Meiryo UI" panose="020B0604030504040204" pitchFamily="50" charset="-128"/>
              </a:rPr>
              <a:t>Behavior</a:t>
            </a:r>
            <a:r>
              <a:rPr lang="ja-JP" altLang="en-US" sz="1200" dirty="0" smtClean="0">
                <a:latin typeface="Meiryo UI" panose="020B0604030504040204" pitchFamily="50" charset="-128"/>
                <a:ea typeface="Meiryo UI" panose="020B0604030504040204" pitchFamily="50" charset="-128"/>
              </a:rPr>
              <a:t>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プライバシー</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a:t>
            </a:r>
            <a:r>
              <a:rPr lang="ja-JP" altLang="en-US" sz="1200" dirty="0" smtClean="0">
                <a:latin typeface="Meiryo UI" panose="020B0604030504040204" pitchFamily="50" charset="-128"/>
                <a:ea typeface="Meiryo UI" panose="020B0604030504040204" pitchFamily="50" charset="-128"/>
              </a:rPr>
              <a:t>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r>
              <a:rPr lang="en-US" altLang="ja-JP"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HW</a:t>
            </a:r>
            <a:r>
              <a:rPr lang="ja-JP" altLang="en-US" sz="1200" dirty="0" smtClean="0">
                <a:latin typeface="Meiryo UI" panose="020B0604030504040204" pitchFamily="50" charset="-128"/>
                <a:ea typeface="Meiryo UI" panose="020B0604030504040204" pitchFamily="50" charset="-128"/>
              </a:rPr>
              <a:t>で実装する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a:t>
            </a:r>
            <a:r>
              <a:rPr lang="ja-JP" altLang="en-US" sz="1200" dirty="0" smtClean="0">
                <a:latin typeface="Meiryo UI" panose="020B0604030504040204" pitchFamily="50" charset="-128"/>
                <a:ea typeface="Meiryo UI" panose="020B0604030504040204" pitchFamily="50" charset="-128"/>
              </a:rPr>
              <a:t>暗号化</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Etc.</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smtClean="0">
                <a:latin typeface="Meiryo UI" panose="020B0604030504040204" pitchFamily="50" charset="-128"/>
                <a:ea typeface="Meiryo UI" panose="020B0604030504040204" pitchFamily="50" charset="-128"/>
              </a:rPr>
              <a:t>比</a:t>
            </a:r>
            <a:r>
              <a:rPr lang="en-US" altLang="zh-CN" sz="1400" b="1" dirty="0" smtClean="0">
                <a:latin typeface="Meiryo UI" panose="020B0604030504040204" pitchFamily="50" charset="-128"/>
                <a:ea typeface="Meiryo UI" panose="020B0604030504040204" pitchFamily="50" charset="-128"/>
              </a:rPr>
              <a:t>CAVP</a:t>
            </a:r>
            <a:r>
              <a:rPr lang="zh-CN" altLang="en-US" sz="1400" dirty="0" smtClean="0">
                <a:latin typeface="Meiryo UI" panose="020B0604030504040204" pitchFamily="50" charset="-128"/>
                <a:ea typeface="Meiryo UI" panose="020B0604030504040204" pitchFamily="50" charset="-128"/>
              </a:rPr>
              <a:t>还要严格的加密</a:t>
            </a:r>
            <a:r>
              <a:rPr lang="en-US" altLang="zh-CN" sz="1400" dirty="0" err="1" smtClean="0">
                <a:latin typeface="Meiryo UI" panose="020B0604030504040204" pitchFamily="50" charset="-128"/>
                <a:ea typeface="Meiryo UI" panose="020B0604030504040204" pitchFamily="50" charset="-128"/>
              </a:rPr>
              <a:t>algo</a:t>
            </a:r>
            <a:r>
              <a:rPr lang="zh-CN" altLang="en-US" sz="1400" dirty="0" smtClean="0">
                <a:latin typeface="Meiryo UI" panose="020B0604030504040204" pitchFamily="50" charset="-128"/>
                <a:ea typeface="Meiryo UI" panose="020B0604030504040204" pitchFamily="50" charset="-128"/>
              </a:rPr>
              <a:t>认证有</a:t>
            </a:r>
            <a:r>
              <a:rPr lang="en-US" altLang="ja-JP" sz="1400" b="1" dirty="0" smtClean="0">
                <a:solidFill>
                  <a:srgbClr val="FF0000"/>
                </a:solidFill>
                <a:latin typeface="Meiryo UI" panose="020B0604030504040204" pitchFamily="50" charset="-128"/>
                <a:ea typeface="Meiryo UI" panose="020B0604030504040204" pitchFamily="50" charset="-128"/>
              </a:rPr>
              <a:t>CMVP</a:t>
            </a:r>
            <a:r>
              <a:rPr lang="en-US" altLang="ja-JP" sz="1400" dirty="0" smtClean="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en-US" altLang="ja-JP" sz="1400" dirty="0" smtClean="0">
                <a:latin typeface="Meiryo UI" panose="020B0604030504040204" pitchFamily="50" charset="-128"/>
                <a:ea typeface="Meiryo UI" panose="020B0604030504040204" pitchFamily="50" charset="-128"/>
              </a:rPr>
              <a:t>)</a:t>
            </a:r>
            <a:r>
              <a:rPr lang="zh-CN" altLang="en-US" sz="1400" dirty="0" smtClean="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a:t>
            </a:r>
            <a:r>
              <a:rPr lang="en-US" altLang="ja-JP" sz="1400" b="1" dirty="0" smtClean="0">
                <a:latin typeface="Meiryo UI" panose="020B0604030504040204" pitchFamily="50" charset="-128"/>
                <a:ea typeface="Meiryo UI" panose="020B0604030504040204" pitchFamily="50" charset="-128"/>
              </a:rPr>
              <a:t>Specification (</a:t>
            </a:r>
            <a:r>
              <a:rPr lang="en-US" altLang="ja-JP" sz="1400" b="1" dirty="0" smtClean="0">
                <a:solidFill>
                  <a:srgbClr val="FF0000"/>
                </a:solidFill>
                <a:latin typeface="Meiryo UI" panose="020B0604030504040204" pitchFamily="50" charset="-128"/>
                <a:ea typeface="Meiryo UI" panose="020B0604030504040204" pitchFamily="50" charset="-128"/>
              </a:rPr>
              <a:t>OPAL</a:t>
            </a:r>
            <a:r>
              <a:rPr lang="en-US" altLang="ja-JP" sz="1400" b="1"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r>
              <a:rPr lang="en-US" altLang="zh-CN" sz="1400" dirty="0" smtClean="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zh-CN" sz="1400" dirty="0" smtClean="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smtClean="0">
                <a:solidFill>
                  <a:srgbClr val="FF0000"/>
                </a:solidFill>
                <a:latin typeface="Meiryo UI" panose="020B0604030504040204" pitchFamily="50" charset="-128"/>
                <a:ea typeface="Meiryo UI" panose="020B0604030504040204" pitchFamily="50" charset="-128"/>
              </a:rPr>
              <a:t>Checksec.sh</a:t>
            </a:r>
            <a:r>
              <a:rPr lang="en-US" altLang="zh-CN" sz="1400" dirty="0" smtClean="0">
                <a:latin typeface="Meiryo UI" panose="020B0604030504040204" pitchFamily="50" charset="-128"/>
                <a:ea typeface="Meiryo UI" panose="020B0604030504040204" pitchFamily="50" charset="-128"/>
              </a:rPr>
              <a:t>, </a:t>
            </a:r>
            <a:r>
              <a:rPr lang="zh-CN" altLang="en-US" sz="1400" dirty="0" smtClean="0">
                <a:latin typeface="Meiryo UI" panose="020B0604030504040204" pitchFamily="50" charset="-128"/>
                <a:ea typeface="Meiryo UI" panose="020B0604030504040204" pitchFamily="50" charset="-128"/>
              </a:rPr>
              <a:t>是一个从网上</a:t>
            </a:r>
            <a:r>
              <a:rPr lang="en-US" altLang="zh-CN" sz="1400" dirty="0" smtClean="0">
                <a:latin typeface="Meiryo UI" panose="020B0604030504040204" pitchFamily="50" charset="-128"/>
                <a:ea typeface="Meiryo UI" panose="020B0604030504040204" pitchFamily="50" charset="-128"/>
              </a:rPr>
              <a:t>download</a:t>
            </a:r>
            <a:r>
              <a:rPr lang="zh-CN" altLang="en-US" sz="1400" dirty="0" smtClean="0">
                <a:latin typeface="Meiryo UI" panose="020B0604030504040204" pitchFamily="50" charset="-128"/>
                <a:ea typeface="Meiryo UI" panose="020B0604030504040204" pitchFamily="50" charset="-128"/>
              </a:rPr>
              <a:t>下来的</a:t>
            </a:r>
            <a:r>
              <a:rPr lang="en-US" altLang="zh-CN" sz="1400" dirty="0" smtClean="0">
                <a:latin typeface="Meiryo UI" panose="020B0604030504040204" pitchFamily="50" charset="-128"/>
                <a:ea typeface="Meiryo UI" panose="020B0604030504040204" pitchFamily="50" charset="-128"/>
              </a:rPr>
              <a:t>script</a:t>
            </a:r>
            <a:r>
              <a:rPr lang="zh-CN" altLang="en-US" sz="1400" dirty="0" smtClean="0">
                <a:latin typeface="Meiryo UI" panose="020B0604030504040204" pitchFamily="50" charset="-128"/>
                <a:ea typeface="Meiryo UI" panose="020B0604030504040204" pitchFamily="50" charset="-128"/>
              </a:rPr>
              <a:t>，可以用来检测某个</a:t>
            </a:r>
            <a:r>
              <a:rPr lang="en-US" altLang="zh-CN" sz="1400" dirty="0" err="1" smtClean="0">
                <a:latin typeface="Meiryo UI" panose="020B0604030504040204" pitchFamily="50" charset="-128"/>
                <a:ea typeface="Meiryo UI" panose="020B0604030504040204" pitchFamily="50" charset="-128"/>
              </a:rPr>
              <a:t>linux</a:t>
            </a:r>
            <a:r>
              <a:rPr lang="zh-CN" altLang="en-US" sz="1400" dirty="0" smtClean="0">
                <a:latin typeface="Meiryo UI" panose="020B0604030504040204" pitchFamily="50" charset="-128"/>
                <a:ea typeface="Meiryo UI" panose="020B0604030504040204" pitchFamily="50" charset="-128"/>
              </a:rPr>
              <a:t>的</a:t>
            </a:r>
            <a:r>
              <a:rPr lang="en-US" altLang="zh-CN" sz="1400" dirty="0" smtClean="0">
                <a:latin typeface="Meiryo UI" panose="020B0604030504040204" pitchFamily="50" charset="-128"/>
                <a:ea typeface="Meiryo UI" panose="020B0604030504040204" pitchFamily="50" charset="-128"/>
              </a:rPr>
              <a:t>ELF exe</a:t>
            </a:r>
            <a:r>
              <a:rPr lang="zh-CN" altLang="en-US" sz="1400" dirty="0" smtClean="0">
                <a:latin typeface="Meiryo UI" panose="020B0604030504040204" pitchFamily="50" charset="-128"/>
                <a:ea typeface="Meiryo UI" panose="020B0604030504040204" pitchFamily="50" charset="-128"/>
              </a:rPr>
              <a:t>中使用的</a:t>
            </a:r>
            <a:r>
              <a:rPr lang="en-US" altLang="zh-CN" sz="1400" dirty="0" smtClean="0">
                <a:latin typeface="Meiryo UI" panose="020B0604030504040204" pitchFamily="50" charset="-128"/>
                <a:ea typeface="Meiryo UI" panose="020B0604030504040204" pitchFamily="50" charset="-128"/>
              </a:rPr>
              <a:t>security mechanism</a:t>
            </a:r>
            <a:r>
              <a:rPr lang="zh-CN" altLang="en-US" sz="1400" dirty="0" smtClean="0">
                <a:latin typeface="Meiryo UI" panose="020B0604030504040204" pitchFamily="50" charset="-128"/>
                <a:ea typeface="Meiryo UI" panose="020B0604030504040204" pitchFamily="50" charset="-128"/>
              </a:rPr>
              <a:t>，比如说看</a:t>
            </a:r>
            <a:r>
              <a:rPr lang="en-US" altLang="zh-CN" sz="1400" dirty="0" smtClean="0">
                <a:latin typeface="Meiryo UI" panose="020B0604030504040204" pitchFamily="50" charset="-128"/>
                <a:ea typeface="Meiryo UI" panose="020B0604030504040204" pitchFamily="50" charset="-128"/>
              </a:rPr>
              <a:t>exe</a:t>
            </a:r>
            <a:r>
              <a:rPr lang="zh-CN" altLang="en-US" sz="1400" dirty="0" smtClean="0">
                <a:latin typeface="Meiryo UI" panose="020B0604030504040204" pitchFamily="50" charset="-128"/>
                <a:ea typeface="Meiryo UI" panose="020B0604030504040204" pitchFamily="50" charset="-128"/>
              </a:rPr>
              <a:t>是否利用了</a:t>
            </a:r>
            <a:r>
              <a:rPr lang="en-US" altLang="zh-CN" sz="1400" dirty="0" smtClean="0">
                <a:latin typeface="Meiryo UI" panose="020B0604030504040204" pitchFamily="50" charset="-128"/>
                <a:ea typeface="Meiryo UI" panose="020B0604030504040204" pitchFamily="50" charset="-128"/>
              </a:rPr>
              <a:t>stack canary</a:t>
            </a:r>
            <a:r>
              <a:rPr lang="zh-CN" altLang="en-US" sz="1400" dirty="0" smtClean="0">
                <a:latin typeface="Meiryo UI" panose="020B0604030504040204" pitchFamily="50" charset="-128"/>
                <a:ea typeface="Meiryo UI" panose="020B0604030504040204" pitchFamily="50" charset="-128"/>
              </a:rPr>
              <a:t>，</a:t>
            </a:r>
            <a:r>
              <a:rPr lang="en-US" altLang="zh-CN" sz="1400" dirty="0" smtClean="0">
                <a:latin typeface="Meiryo UI" panose="020B0604030504040204" pitchFamily="50" charset="-128"/>
                <a:ea typeface="Meiryo UI" panose="020B0604030504040204" pitchFamily="50" charset="-128"/>
              </a:rPr>
              <a:t>ASLR</a:t>
            </a:r>
            <a:r>
              <a:rPr lang="zh-CN" altLang="en-US"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3" name="正方形/長方形 2"/>
          <p:cNvSpPr/>
          <p:nvPr/>
        </p:nvSpPr>
        <p:spPr>
          <a:xfrm>
            <a:off x="1714500" y="3833336"/>
            <a:ext cx="3429000" cy="1477328"/>
          </a:xfrm>
          <a:prstGeom prst="rect">
            <a:avLst/>
          </a:prstGeom>
        </p:spPr>
        <p:txBody>
          <a:bodyPr>
            <a:spAutoFit/>
          </a:bodyPr>
          <a:lstStyle/>
          <a:p>
            <a:r>
              <a:rPr lang="en-US" altLang="ja-JP" dirty="0"/>
              <a:t>The </a:t>
            </a:r>
            <a:r>
              <a:rPr lang="en-US" altLang="ja-JP" b="1" dirty="0"/>
              <a:t>Opal Storage Specification</a:t>
            </a:r>
            <a:r>
              <a:rPr lang="en-US" altLang="ja-JP" dirty="0"/>
              <a:t> is a set of specifications for features of data storage devices (such as disk drives) that enhance their security. </a:t>
            </a:r>
            <a:endParaRPr lang="ja-JP" altLang="en-US"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921"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smtClean="0"/>
              <a:t>首先，有</a:t>
            </a:r>
            <a:r>
              <a:rPr lang="en-US" altLang="zh-CN" dirty="0" smtClean="0"/>
              <a:t>RSA</a:t>
            </a:r>
            <a:r>
              <a:rPr lang="zh-CN" altLang="en-US" dirty="0" smtClean="0"/>
              <a:t>等</a:t>
            </a:r>
            <a:r>
              <a:rPr lang="en-US" altLang="zh-CN" dirty="0" smtClean="0"/>
              <a:t>algorithm</a:t>
            </a:r>
            <a:r>
              <a:rPr lang="zh-CN" altLang="en-US" dirty="0" smtClean="0"/>
              <a:t>，这只是个算法，并不提供任何</a:t>
            </a:r>
            <a:r>
              <a:rPr lang="en-US" altLang="zh-CN" dirty="0" smtClean="0"/>
              <a:t>security</a:t>
            </a:r>
            <a:r>
              <a:rPr lang="zh-CN" altLang="en-US" dirty="0" smtClean="0"/>
              <a:t>；为了提供</a:t>
            </a:r>
            <a:r>
              <a:rPr lang="en-US" altLang="zh-CN" dirty="0" smtClean="0"/>
              <a:t>security (provide certain security goals)</a:t>
            </a:r>
            <a:r>
              <a:rPr lang="zh-CN" altLang="en-US" dirty="0" smtClean="0"/>
              <a:t>，才有人提出了一系列</a:t>
            </a:r>
            <a:r>
              <a:rPr lang="en-US" altLang="zh-CN" b="1" dirty="0" smtClean="0">
                <a:solidFill>
                  <a:srgbClr val="FF0000"/>
                </a:solidFill>
              </a:rPr>
              <a:t>cryptographic scheme</a:t>
            </a:r>
            <a:r>
              <a:rPr lang="zh-CN" altLang="en-US" dirty="0" smtClean="0"/>
              <a:t>，即下面的东西</a:t>
            </a:r>
            <a:endParaRPr lang="en-US" altLang="ja-JP" dirty="0" smtClean="0"/>
          </a:p>
          <a:p>
            <a:pPr marL="285750" indent="-285750">
              <a:buFont typeface="Arial" panose="020B0604020202020204" pitchFamily="34" charset="0"/>
              <a:buChar char="•"/>
            </a:pPr>
            <a:r>
              <a:rPr lang="en-US" altLang="ja-JP" dirty="0" smtClean="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smtClean="0"/>
              <a:t>RSAES-PKCS (1.5</a:t>
            </a:r>
            <a:r>
              <a:rPr lang="zh-CN" altLang="en-US" dirty="0" smtClean="0"/>
              <a:t>是旧</a:t>
            </a:r>
            <a:r>
              <a:rPr lang="en-US" altLang="zh-CN" dirty="0" smtClean="0"/>
              <a:t>version</a:t>
            </a:r>
            <a:r>
              <a:rPr lang="zh-CN" altLang="en-US" dirty="0" smtClean="0"/>
              <a:t>，新的应该是</a:t>
            </a:r>
            <a:r>
              <a:rPr lang="en-US" altLang="zh-CN" dirty="0" smtClean="0"/>
              <a:t>2.x</a:t>
            </a:r>
            <a:r>
              <a:rPr lang="en-US" altLang="ja-JP" dirty="0" smtClean="0"/>
              <a:t>)</a:t>
            </a:r>
          </a:p>
          <a:p>
            <a:pPr marL="1200150" lvl="2" indent="-285750">
              <a:buFont typeface="Arial" panose="020B0604020202020204" pitchFamily="34" charset="0"/>
              <a:buChar char="•"/>
            </a:pPr>
            <a:r>
              <a:rPr lang="en-US" altLang="ja-JP" dirty="0" smtClean="0"/>
              <a:t>Public-Key </a:t>
            </a:r>
            <a:r>
              <a:rPr lang="en-US" altLang="ja-JP" dirty="0"/>
              <a:t>Cryptography Standards (PKCS</a:t>
            </a:r>
            <a:r>
              <a:rPr lang="en-US" altLang="ja-JP" dirty="0" smtClean="0"/>
              <a:t>)</a:t>
            </a:r>
          </a:p>
          <a:p>
            <a:pPr marL="285750" indent="-285750">
              <a:buFont typeface="Arial" panose="020B0604020202020204" pitchFamily="34" charset="0"/>
              <a:buChar char="•"/>
            </a:pPr>
            <a:r>
              <a:rPr kumimoji="1" lang="en-US" altLang="ja-JP" dirty="0" smtClean="0"/>
              <a:t>Scheme for dealing with </a:t>
            </a:r>
            <a:r>
              <a:rPr kumimoji="1" lang="en-US" altLang="ja-JP" b="1" dirty="0" smtClean="0"/>
              <a:t>signatures</a:t>
            </a:r>
          </a:p>
          <a:p>
            <a:pPr marL="742950" lvl="1" indent="-285750">
              <a:buFont typeface="Arial" panose="020B0604020202020204" pitchFamily="34" charset="0"/>
              <a:buChar char="•"/>
            </a:pPr>
            <a:r>
              <a:rPr kumimoji="1" lang="en-US" altLang="ja-JP" dirty="0" smtClean="0"/>
              <a:t>RSASSA-PSS</a:t>
            </a:r>
          </a:p>
          <a:p>
            <a:pPr marL="1200150" lvl="2" indent="-285750">
              <a:buFont typeface="Arial" panose="020B0604020202020204" pitchFamily="34" charset="0"/>
              <a:buChar char="•"/>
            </a:pPr>
            <a:r>
              <a:rPr lang="en-US" altLang="ja-JP" dirty="0"/>
              <a:t>improved probabilistic signature </a:t>
            </a:r>
            <a:r>
              <a:rPr lang="en-US" altLang="ja-JP" dirty="0" smtClean="0"/>
              <a:t>scheme (</a:t>
            </a:r>
            <a:r>
              <a:rPr lang="en-US" altLang="ja-JP" b="1" dirty="0" smtClean="0">
                <a:solidFill>
                  <a:srgbClr val="FF0000"/>
                </a:solidFill>
              </a:rPr>
              <a:t>PSS</a:t>
            </a:r>
            <a:r>
              <a:rPr lang="en-US" altLang="ja-JP" dirty="0" smtClean="0"/>
              <a:t>) </a:t>
            </a:r>
            <a:r>
              <a:rPr lang="en-US" altLang="ja-JP" dirty="0"/>
              <a:t>with appendix; based on the Probabilistic Signature Scheme originally invented by </a:t>
            </a:r>
            <a:r>
              <a:rPr lang="en-US" altLang="ja-JP" dirty="0" err="1"/>
              <a:t>Bellare</a:t>
            </a:r>
            <a:r>
              <a:rPr lang="en-US" altLang="ja-JP" dirty="0"/>
              <a:t> and </a:t>
            </a:r>
            <a:r>
              <a:rPr lang="en-US" altLang="ja-JP" dirty="0" err="1" smtClean="0"/>
              <a:t>Rogaway</a:t>
            </a:r>
            <a:endParaRPr lang="en-US" altLang="ja-JP" dirty="0" smtClean="0"/>
          </a:p>
          <a:p>
            <a:pPr marL="742950" lvl="1" indent="-285750">
              <a:buFont typeface="Arial" panose="020B0604020202020204" pitchFamily="34" charset="0"/>
              <a:buChar char="•"/>
            </a:pPr>
            <a:r>
              <a:rPr lang="en-US" altLang="ja-JP" dirty="0" smtClean="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179"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smtClean="0"/>
              <a:t>eFuse</a:t>
            </a:r>
            <a:r>
              <a:rPr lang="zh-CN" altLang="en-US" dirty="0"/>
              <a:t>中的</a:t>
            </a:r>
            <a:r>
              <a:rPr lang="en-US" altLang="zh-CN" dirty="0"/>
              <a:t>trust</a:t>
            </a:r>
            <a:r>
              <a:rPr lang="zh-CN" altLang="en-US" dirty="0"/>
              <a:t> </a:t>
            </a:r>
            <a:r>
              <a:rPr lang="en-US" altLang="zh-CN" dirty="0" smtClean="0"/>
              <a:t>anchor(</a:t>
            </a:r>
            <a:r>
              <a:rPr lang="zh-CN" altLang="en-US" dirty="0" smtClean="0"/>
              <a:t>就是一串数字，</a:t>
            </a:r>
            <a:r>
              <a:rPr lang="en-US" altLang="zh-CN" dirty="0" smtClean="0"/>
              <a:t>hash</a:t>
            </a:r>
            <a:r>
              <a:rPr lang="zh-CN" altLang="en-US" dirty="0" smtClean="0"/>
              <a:t>值</a:t>
            </a:r>
            <a:r>
              <a:rPr lang="en-US" altLang="zh-CN" dirty="0" smtClean="0"/>
              <a:t>)</a:t>
            </a:r>
            <a:r>
              <a:rPr lang="zh-CN" altLang="en-US" dirty="0" smtClean="0"/>
              <a:t>一不一样</a:t>
            </a:r>
            <a:r>
              <a:rPr lang="zh-CN" altLang="en-US" dirty="0"/>
              <a:t>，如果一样则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smtClean="0"/>
              <a:t>eFuse</a:t>
            </a:r>
            <a:r>
              <a:rPr lang="zh-CN" altLang="en-US" dirty="0" smtClean="0"/>
              <a:t>是</a:t>
            </a:r>
            <a:r>
              <a:rPr lang="en-US" altLang="zh-CN" dirty="0" smtClean="0"/>
              <a:t>non-software-accessible</a:t>
            </a:r>
            <a:r>
              <a:rPr lang="zh-CN" altLang="en-US" dirty="0" smtClean="0"/>
              <a:t>的</a:t>
            </a:r>
            <a:endParaRPr lang="en-US" altLang="zh-CN" dirty="0" smtClean="0"/>
          </a:p>
          <a:p>
            <a:r>
              <a:rPr kumimoji="1" lang="en-US" altLang="zh-CN" dirty="0" err="1" smtClean="0"/>
              <a:t>eFuse</a:t>
            </a:r>
            <a:r>
              <a:rPr kumimoji="1" lang="zh-CN" altLang="en-US" dirty="0" smtClean="0"/>
              <a:t>中有存储</a:t>
            </a:r>
            <a:r>
              <a:rPr kumimoji="1" lang="en-US" altLang="zh-CN" dirty="0" smtClean="0"/>
              <a:t>hash</a:t>
            </a:r>
            <a:r>
              <a:rPr kumimoji="1" lang="zh-CN" altLang="en-US" dirty="0" smtClean="0"/>
              <a:t>值的部分</a:t>
            </a:r>
            <a:r>
              <a:rPr kumimoji="1" lang="en-US" altLang="zh-CN" dirty="0" smtClean="0"/>
              <a:t>(</a:t>
            </a:r>
            <a:r>
              <a:rPr kumimoji="1" lang="zh-CN" altLang="en-US" dirty="0" smtClean="0"/>
              <a:t>似乎叫</a:t>
            </a:r>
            <a:r>
              <a:rPr kumimoji="1" lang="en-US" altLang="zh-CN" dirty="0" err="1" smtClean="0"/>
              <a:t>efuse</a:t>
            </a:r>
            <a:r>
              <a:rPr kumimoji="1" lang="en-US" altLang="zh-CN" dirty="0" smtClean="0"/>
              <a:t> BLOCK2)</a:t>
            </a:r>
            <a:r>
              <a:rPr kumimoji="1" lang="zh-CN" altLang="en-US" dirty="0" smtClean="0"/>
              <a:t>，还有一个</a:t>
            </a:r>
            <a:r>
              <a:rPr kumimoji="1" lang="en-US" altLang="zh-CN" dirty="0" smtClean="0"/>
              <a:t>single bit(</a:t>
            </a:r>
            <a:r>
              <a:rPr kumimoji="1" lang="zh-CN" altLang="en-US" dirty="0" smtClean="0"/>
              <a:t>似乎叫</a:t>
            </a:r>
            <a:r>
              <a:rPr lang="en-US" altLang="ja-JP" dirty="0"/>
              <a:t>ABS_DONE_0</a:t>
            </a:r>
            <a:r>
              <a:rPr kumimoji="1" lang="en-US" altLang="zh-CN" dirty="0" smtClean="0"/>
              <a:t>)</a:t>
            </a:r>
            <a:r>
              <a:rPr kumimoji="1" lang="zh-CN" altLang="en-US" dirty="0" smtClean="0"/>
              <a:t>代表这个</a:t>
            </a:r>
            <a:r>
              <a:rPr kumimoji="1" lang="en-US" altLang="zh-CN" dirty="0" smtClean="0"/>
              <a:t>fuse</a:t>
            </a:r>
            <a:r>
              <a:rPr kumimoji="1" lang="zh-CN" altLang="en-US" dirty="0" smtClean="0"/>
              <a:t>是否</a:t>
            </a:r>
            <a:r>
              <a:rPr kumimoji="1" lang="en-US" altLang="zh-CN" dirty="0" smtClean="0"/>
              <a:t>burned</a:t>
            </a:r>
          </a:p>
          <a:p>
            <a:r>
              <a:rPr kumimoji="1" lang="zh-CN" altLang="en-US" dirty="0" smtClean="0"/>
              <a:t>关于</a:t>
            </a:r>
            <a:r>
              <a:rPr kumimoji="1" lang="en-US" altLang="zh-CN" dirty="0" err="1" smtClean="0"/>
              <a:t>efuse</a:t>
            </a:r>
            <a:r>
              <a:rPr kumimoji="1" lang="zh-CN" altLang="en-US" dirty="0" smtClean="0"/>
              <a:t>到底在哪，我的理解是在</a:t>
            </a:r>
            <a:r>
              <a:rPr kumimoji="1" lang="en-US" altLang="zh-CN" dirty="0" err="1" smtClean="0"/>
              <a:t>SoC</a:t>
            </a:r>
            <a:r>
              <a:rPr kumimoji="1" lang="en-US" altLang="zh-CN" dirty="0" smtClean="0"/>
              <a:t> chip</a:t>
            </a:r>
            <a:r>
              <a:rPr kumimoji="1" lang="zh-CN" altLang="en-US" dirty="0" smtClean="0"/>
              <a:t>中</a:t>
            </a:r>
            <a:r>
              <a:rPr kumimoji="1" lang="en-US" altLang="zh-CN" dirty="0" smtClean="0"/>
              <a:t>(</a:t>
            </a:r>
            <a:r>
              <a:rPr kumimoji="1" lang="zh-CN" altLang="en-US" dirty="0" smtClean="0"/>
              <a:t>注意不是在</a:t>
            </a:r>
            <a:r>
              <a:rPr kumimoji="1" lang="en-US" altLang="zh-CN" dirty="0" smtClean="0"/>
              <a:t>CPU</a:t>
            </a:r>
            <a:r>
              <a:rPr kumimoji="1" lang="zh-CN" altLang="en-US" dirty="0" smtClean="0"/>
              <a:t>中</a:t>
            </a:r>
            <a:r>
              <a:rPr kumimoji="1" lang="en-US" altLang="zh-CN" dirty="0" smtClean="0"/>
              <a:t>)</a:t>
            </a:r>
            <a:r>
              <a:rPr kumimoji="1" lang="zh-CN" altLang="en-US" dirty="0" smtClean="0"/>
              <a:t>，</a:t>
            </a:r>
            <a:r>
              <a:rPr kumimoji="1" lang="en-US" altLang="zh-CN" dirty="0" err="1" smtClean="0"/>
              <a:t>SoC</a:t>
            </a:r>
            <a:r>
              <a:rPr kumimoji="1" lang="en-US" altLang="zh-CN" dirty="0" smtClean="0"/>
              <a:t> vendor</a:t>
            </a:r>
            <a:r>
              <a:rPr kumimoji="1" lang="zh-CN" altLang="en-US" dirty="0" smtClean="0"/>
              <a:t>设计具体在</a:t>
            </a:r>
            <a:r>
              <a:rPr kumimoji="1" lang="en-US" altLang="zh-CN" dirty="0" smtClean="0"/>
              <a:t>chip</a:t>
            </a:r>
            <a:r>
              <a:rPr kumimoji="1" lang="zh-CN" altLang="en-US" smtClean="0"/>
              <a:t>的哪</a:t>
            </a:r>
            <a:endParaRPr kumimoji="1" lang="en-US" altLang="zh-CN" dirty="0" smtClean="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p>
          <a:p>
            <a:r>
              <a:rPr lang="en-US" altLang="ja-JP" dirty="0" smtClean="0"/>
              <a:t>RNG</a:t>
            </a:r>
            <a:r>
              <a:rPr lang="zh-CN" altLang="en-US" dirty="0" smtClean="0"/>
              <a:t>的各种基准似乎最开始是一个德国组织</a:t>
            </a:r>
            <a:r>
              <a:rPr lang="en-US" altLang="zh-CN" dirty="0" smtClean="0"/>
              <a:t>(BSI)</a:t>
            </a:r>
            <a:r>
              <a:rPr lang="zh-CN" altLang="en-US" dirty="0"/>
              <a:t>定义</a:t>
            </a:r>
            <a:r>
              <a:rPr lang="zh-CN" altLang="en-US" dirty="0" smtClean="0"/>
              <a:t>的，其中</a:t>
            </a:r>
            <a:r>
              <a:rPr lang="en-US" altLang="zh-CN" dirty="0" smtClean="0"/>
              <a:t>AIS-31</a:t>
            </a:r>
            <a:r>
              <a:rPr lang="zh-CN" altLang="en-US" dirty="0" smtClean="0"/>
              <a:t>定义了</a:t>
            </a:r>
            <a:r>
              <a:rPr lang="en-US" altLang="zh-CN" dirty="0" smtClean="0"/>
              <a:t>TRNG</a:t>
            </a:r>
            <a:r>
              <a:rPr lang="zh-CN" altLang="en-US" dirty="0" smtClean="0"/>
              <a:t>的基准</a:t>
            </a:r>
            <a:r>
              <a:rPr lang="en-US" altLang="zh-CN" dirty="0" smtClean="0"/>
              <a:t>, AIS-20</a:t>
            </a:r>
            <a:r>
              <a:rPr lang="zh-CN" altLang="en-US" dirty="0" smtClean="0"/>
              <a:t>定义伪随机数</a:t>
            </a:r>
            <a:endParaRPr lang="en-US" altLang="zh-CN" dirty="0" smtClean="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a:t>
            </a:r>
            <a:r>
              <a:rPr lang="en-US" altLang="ja-JP" dirty="0" smtClean="0"/>
              <a:t>generators, </a:t>
            </a:r>
            <a:r>
              <a:rPr lang="zh-CN" altLang="en-US" b="1" dirty="0" smtClean="0">
                <a:solidFill>
                  <a:srgbClr val="FF0000"/>
                </a:solidFill>
              </a:rPr>
              <a:t>伪</a:t>
            </a:r>
            <a:r>
              <a:rPr lang="zh-CN" altLang="en-US" dirty="0" smtClean="0"/>
              <a:t>随机数的定义</a:t>
            </a:r>
            <a:endParaRPr lang="en-US" altLang="ja-JP" dirty="0" smtClean="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a:t>
            </a:r>
            <a:r>
              <a:rPr lang="en-US" altLang="ja-JP" dirty="0" smtClean="0"/>
              <a:t>generators, (</a:t>
            </a:r>
            <a:r>
              <a:rPr lang="zh-CN" altLang="en-US" dirty="0" smtClean="0"/>
              <a:t>一部分定义似乎是从</a:t>
            </a:r>
            <a:r>
              <a:rPr lang="en-US" altLang="zh-CN" dirty="0" smtClean="0"/>
              <a:t>FIPS140-1</a:t>
            </a:r>
            <a:r>
              <a:rPr lang="zh-CN" altLang="en-US" dirty="0" smtClean="0"/>
              <a:t>继承过来的</a:t>
            </a:r>
            <a:r>
              <a:rPr lang="en-US" altLang="ja-JP" dirty="0" smtClean="0"/>
              <a:t>)</a:t>
            </a:r>
            <a:endParaRPr lang="en-US" altLang="zh-CN" dirty="0" smtClean="0"/>
          </a:p>
          <a:p>
            <a:r>
              <a:rPr kumimoji="1" lang="zh-CN" altLang="en-US" dirty="0"/>
              <a:t>然</a:t>
            </a:r>
            <a:r>
              <a:rPr kumimoji="1" lang="zh-CN" altLang="en-US" dirty="0" smtClean="0"/>
              <a:t>后</a:t>
            </a:r>
            <a:r>
              <a:rPr kumimoji="1" lang="en-US" altLang="zh-CN" dirty="0" smtClean="0"/>
              <a:t>ISO/IEC18031</a:t>
            </a:r>
            <a:r>
              <a:rPr kumimoji="1" lang="zh-CN" altLang="en-US" dirty="0" smtClean="0"/>
              <a:t>是综合了</a:t>
            </a:r>
            <a:r>
              <a:rPr kumimoji="1" lang="en-US" altLang="zh-CN" dirty="0" smtClean="0"/>
              <a:t>BSI</a:t>
            </a:r>
            <a:r>
              <a:rPr kumimoji="1" lang="zh-CN" altLang="en-US" dirty="0" smtClean="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endParaRPr lang="en-US" altLang="ja-JP" dirty="0" smtClean="0"/>
          </a:p>
          <a:p>
            <a:r>
              <a:rPr lang="en-US" altLang="ja-JP" dirty="0" smtClean="0"/>
              <a:t>FIPS</a:t>
            </a:r>
            <a:r>
              <a:rPr lang="zh-CN" altLang="en-US" dirty="0" smtClean="0"/>
              <a:t>有各种版本</a:t>
            </a:r>
            <a:r>
              <a:rPr lang="en-US" altLang="zh-CN" dirty="0" smtClean="0"/>
              <a:t>(186, 140-2, 140-3</a:t>
            </a:r>
            <a:r>
              <a:rPr lang="zh-CN" altLang="en-US" dirty="0" smtClean="0"/>
              <a:t>等</a:t>
            </a:r>
            <a:r>
              <a:rPr lang="en-US" altLang="zh-CN" dirty="0" smtClean="0"/>
              <a:t>)</a:t>
            </a:r>
            <a:r>
              <a:rPr lang="zh-CN" altLang="en-US" dirty="0" smtClean="0"/>
              <a:t>，比如对 </a:t>
            </a:r>
            <a:r>
              <a:rPr lang="en-US" altLang="zh-CN" dirty="0" smtClean="0"/>
              <a:t>random number generator</a:t>
            </a:r>
            <a:r>
              <a:rPr lang="zh-CN" altLang="en-US" dirty="0" smtClean="0"/>
              <a:t>的，对</a:t>
            </a:r>
            <a:r>
              <a:rPr lang="en-US" altLang="zh-CN" dirty="0" smtClean="0"/>
              <a:t>digital signature standard</a:t>
            </a:r>
            <a:r>
              <a:rPr lang="zh-CN" altLang="en-US" dirty="0" smtClean="0"/>
              <a:t>的等</a:t>
            </a:r>
            <a:endParaRPr lang="en-US" altLang="ja-JP" dirty="0" smtClean="0"/>
          </a:p>
          <a:p>
            <a:r>
              <a:rPr lang="zh-CN" altLang="en-US" dirty="0"/>
              <a:t>经</a:t>
            </a:r>
            <a:r>
              <a:rPr lang="zh-CN" altLang="en-US" dirty="0" smtClean="0"/>
              <a:t>常会在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lang="en-US" altLang="zh-CN" dirty="0" smtClean="0"/>
          </a:p>
          <a:p>
            <a:r>
              <a:rPr kumimoji="1" lang="en-US" altLang="zh-CN" dirty="0" smtClean="0"/>
              <a:t>FIPS</a:t>
            </a:r>
            <a:r>
              <a:rPr kumimoji="1" lang="zh-CN" altLang="en-US" dirty="0" smtClean="0"/>
              <a:t>也定义了几个</a:t>
            </a:r>
            <a:r>
              <a:rPr kumimoji="1" lang="en-US" altLang="zh-CN" dirty="0" smtClean="0"/>
              <a:t>security level, 1~4, 4</a:t>
            </a:r>
            <a:r>
              <a:rPr kumimoji="1" lang="zh-CN" altLang="en-US" dirty="0" smtClean="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smtClean="0"/>
              <a:t>.</a:t>
            </a:r>
          </a:p>
          <a:p>
            <a:r>
              <a:rPr lang="en-US" altLang="zh-CN" dirty="0" err="1" smtClean="0"/>
              <a:t>e</a:t>
            </a:r>
            <a:r>
              <a:rPr lang="en-US" altLang="ja-JP" dirty="0" err="1" smtClean="0"/>
              <a:t>fuse</a:t>
            </a:r>
            <a:r>
              <a:rPr lang="zh-CN" altLang="en-US" dirty="0" smtClean="0"/>
              <a:t>常被作为</a:t>
            </a:r>
            <a:r>
              <a:rPr lang="en-US" altLang="zh-CN" dirty="0" smtClean="0"/>
              <a:t>secure boot</a:t>
            </a:r>
            <a:r>
              <a:rPr lang="zh-CN" altLang="en-US" dirty="0" smtClean="0"/>
              <a:t>的</a:t>
            </a:r>
            <a:r>
              <a:rPr lang="en-US" altLang="zh-CN" dirty="0" smtClean="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smtClean="0">
                          <a:solidFill>
                            <a:schemeClr val="accent6">
                              <a:lumMod val="60000"/>
                              <a:lumOff val="40000"/>
                            </a:schemeClr>
                          </a:solidFill>
                        </a:rPr>
                        <a:t>AVB</a:t>
                      </a:r>
                      <a:r>
                        <a:rPr kumimoji="1" lang="en-US" altLang="ja-JP" b="1" dirty="0" smtClean="0">
                          <a:solidFill>
                            <a:srgbClr val="FF0000"/>
                          </a:solidFill>
                        </a:rPr>
                        <a:t> </a:t>
                      </a:r>
                      <a:r>
                        <a:rPr kumimoji="1" lang="en-US" altLang="ja-JP" dirty="0" smtClean="0"/>
                        <a:t>(</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smtClean="0">
                <a:solidFill>
                  <a:srgbClr val="FF0000"/>
                </a:solidFill>
              </a:rPr>
              <a:t>DSP</a:t>
            </a:r>
            <a:r>
              <a:rPr kumimoji="1" lang="en-US" altLang="ja-JP" dirty="0" smtClean="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smtClean="0"/>
              <a:t>详细见</a:t>
            </a:r>
            <a:r>
              <a:rPr lang="en-US" altLang="zh-CN" dirty="0"/>
              <a:t>Software Architecture in Practice, 3rd </a:t>
            </a:r>
            <a:r>
              <a:rPr lang="en-US" altLang="zh-CN" dirty="0" smtClean="0"/>
              <a:t>Edition</a:t>
            </a:r>
            <a:r>
              <a:rPr lang="zh-CN" altLang="en-US" dirty="0" smtClean="0"/>
              <a:t>，我做过读书笔记，在我的</a:t>
            </a:r>
            <a:r>
              <a:rPr lang="en-US" altLang="zh-CN" dirty="0" smtClean="0"/>
              <a:t>Google Drive</a:t>
            </a:r>
            <a:r>
              <a:rPr lang="zh-CN" altLang="en-US" smtClean="0"/>
              <a:t>上</a:t>
            </a: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612"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27650</TotalTime>
  <Words>35369</Words>
  <Application>Microsoft Office PowerPoint</Application>
  <PresentationFormat>画面に合わせる (4:3)</PresentationFormat>
  <Paragraphs>3735</Paragraphs>
  <Slides>162</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3750</cp:revision>
  <dcterms:created xsi:type="dcterms:W3CDTF">2016-01-14T23:49:10Z</dcterms:created>
  <dcterms:modified xsi:type="dcterms:W3CDTF">2018-08-31T03:48:55Z</dcterms:modified>
</cp:coreProperties>
</file>